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56" r:id="rId4"/>
    <p:sldId id="257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984" y="-1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arci\OneDrive\Escritorio\FMFB%202023\Excel%20Estadisticas%20FMFB%20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600" u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Cantidad</a:t>
            </a:r>
            <a:r>
              <a:rPr lang="en-US" sz="160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u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160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u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Atendidos</a:t>
            </a:r>
            <a:r>
              <a:rPr lang="en-US" sz="1600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u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160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u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Sexo</a:t>
            </a:r>
            <a:endParaRPr lang="en-US" sz="1600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33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F9-4C6C-A1F5-0D8E8166F7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Hoja1!$B$6:$B$7</c:f>
              <c:strCache>
                <c:ptCount val="2"/>
                <c:pt idx="0">
                  <c:v>Femenino</c:v>
                </c:pt>
                <c:pt idx="1">
                  <c:v>Masculino </c:v>
                </c:pt>
              </c:strCache>
            </c:strRef>
          </c:cat>
          <c:val>
            <c:numRef>
              <c:f>Hoja1!$C$6:$C$7</c:f>
              <c:numCache>
                <c:formatCode>General</c:formatCode>
                <c:ptCount val="2"/>
                <c:pt idx="0">
                  <c:v>460</c:v>
                </c:pt>
                <c:pt idx="1">
                  <c:v>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F9-4C6C-A1F5-0D8E8166F7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0147951"/>
        <c:axId val="280151279"/>
      </c:barChart>
      <c:catAx>
        <c:axId val="280147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151279"/>
        <c:crosses val="autoZero"/>
        <c:auto val="1"/>
        <c:lblAlgn val="ctr"/>
        <c:lblOffset val="100"/>
        <c:noMultiLvlLbl val="0"/>
      </c:catAx>
      <c:valAx>
        <c:axId val="280151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Cantidad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1479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9050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>
                <a:effectLst/>
              </a:rPr>
              <a:t>CANTIDAD DE PACIENTES POR RANGO</a:t>
            </a:r>
            <a:r>
              <a:rPr lang="en-US" sz="1400" b="1" baseline="0" dirty="0" smtClean="0">
                <a:effectLst/>
              </a:rPr>
              <a:t> DE EDAD</a:t>
            </a:r>
            <a:endParaRPr lang="en-US" sz="14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Hoja1!$C$24</c:f>
              <c:strCache>
                <c:ptCount val="1"/>
                <c:pt idx="0">
                  <c:v>Cantidad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Hoja1!$B$25:$B$33</c:f>
              <c:strCache>
                <c:ptCount val="9"/>
                <c:pt idx="0">
                  <c:v>4-6</c:v>
                </c:pt>
                <c:pt idx="1">
                  <c:v>7-10</c:v>
                </c:pt>
                <c:pt idx="2">
                  <c:v>11-13</c:v>
                </c:pt>
                <c:pt idx="3">
                  <c:v>14-16</c:v>
                </c:pt>
                <c:pt idx="4">
                  <c:v>17-20</c:v>
                </c:pt>
                <c:pt idx="5">
                  <c:v>21-24</c:v>
                </c:pt>
                <c:pt idx="6">
                  <c:v>25-30</c:v>
                </c:pt>
                <c:pt idx="7">
                  <c:v>31-40</c:v>
                </c:pt>
                <c:pt idx="8">
                  <c:v>41-60</c:v>
                </c:pt>
              </c:strCache>
            </c:strRef>
          </c:cat>
          <c:val>
            <c:numRef>
              <c:f>Hoja1!$C$25:$C$33</c:f>
              <c:numCache>
                <c:formatCode>General</c:formatCode>
                <c:ptCount val="9"/>
                <c:pt idx="0">
                  <c:v>110</c:v>
                </c:pt>
                <c:pt idx="1">
                  <c:v>206</c:v>
                </c:pt>
                <c:pt idx="2">
                  <c:v>258</c:v>
                </c:pt>
                <c:pt idx="3">
                  <c:v>85</c:v>
                </c:pt>
                <c:pt idx="4">
                  <c:v>27</c:v>
                </c:pt>
                <c:pt idx="5">
                  <c:v>15</c:v>
                </c:pt>
                <c:pt idx="6">
                  <c:v>27</c:v>
                </c:pt>
                <c:pt idx="7">
                  <c:v>30</c:v>
                </c:pt>
                <c:pt idx="8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40-4DFA-BB0D-05D26D3310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8326991"/>
        <c:axId val="448330735"/>
      </c:barChart>
      <c:catAx>
        <c:axId val="448326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330735"/>
        <c:crosses val="autoZero"/>
        <c:auto val="1"/>
        <c:lblAlgn val="ctr"/>
        <c:lblOffset val="100"/>
        <c:noMultiLvlLbl val="0"/>
      </c:catAx>
      <c:valAx>
        <c:axId val="4483307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326991"/>
        <c:crosses val="autoZero"/>
        <c:crossBetween val="between"/>
      </c:valAx>
      <c:spPr>
        <a:noFill/>
        <a:ln>
          <a:solidFill>
            <a:schemeClr val="accent6">
              <a:lumMod val="60000"/>
              <a:lumOff val="40000"/>
            </a:schemeClr>
          </a:solidFill>
        </a:ln>
        <a:effectLst/>
      </c:spPr>
    </c:plotArea>
    <c:plotVisOnly val="1"/>
    <c:dispBlanksAs val="gap"/>
    <c:showDLblsOverMax val="0"/>
  </c:chart>
  <c:spPr>
    <a:noFill/>
    <a:ln w="22225">
      <a:solidFill>
        <a:schemeClr val="accent6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CANTIDAD PROCEDIMIENTOS REALIZADOS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Hoja1!$C$42</c:f>
              <c:strCache>
                <c:ptCount val="1"/>
                <c:pt idx="0">
                  <c:v>Cantidad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835178219591484E-17"/>
                  <c:y val="-0.1818307086614172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274-41B1-96F8-398A199B3613}"/>
                </c:ext>
              </c:extLst>
            </c:dLbl>
            <c:dLbl>
              <c:idx val="1"/>
              <c:layout>
                <c:manualLayout>
                  <c:x val="0"/>
                  <c:y val="-0.1718449256342956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274-41B1-96F8-398A199B3613}"/>
                </c:ext>
              </c:extLst>
            </c:dLbl>
            <c:dLbl>
              <c:idx val="2"/>
              <c:layout>
                <c:manualLayout>
                  <c:x val="0"/>
                  <c:y val="-4.60954359871681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274-41B1-96F8-398A199B3613}"/>
                </c:ext>
              </c:extLst>
            </c:dLbl>
            <c:dLbl>
              <c:idx val="5"/>
              <c:layout>
                <c:manualLayout>
                  <c:x val="-2.3640661938534278E-3"/>
                  <c:y val="-4.719451735199758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274-41B1-96F8-398A199B3613}"/>
                </c:ext>
              </c:extLst>
            </c:dLbl>
            <c:dLbl>
              <c:idx val="6"/>
              <c:layout>
                <c:manualLayout>
                  <c:x val="0"/>
                  <c:y val="-0.256752697579469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274-41B1-96F8-398A199B3613}"/>
                </c:ext>
              </c:extLst>
            </c:dLbl>
            <c:dLbl>
              <c:idx val="8"/>
              <c:layout>
                <c:manualLayout>
                  <c:x val="-2.3640661938534278E-3"/>
                  <c:y val="-8.410615339749198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274-41B1-96F8-398A199B36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Hoja1!$B$43:$B$53</c:f>
              <c:strCache>
                <c:ptCount val="11"/>
                <c:pt idx="0">
                  <c:v>Profilasis</c:v>
                </c:pt>
                <c:pt idx="1">
                  <c:v>Fluor</c:v>
                </c:pt>
                <c:pt idx="2">
                  <c:v>Detartraje</c:v>
                </c:pt>
                <c:pt idx="3">
                  <c:v>Barniz de fluor</c:v>
                </c:pt>
                <c:pt idx="4">
                  <c:v>Pulpotomia</c:v>
                </c:pt>
                <c:pt idx="5">
                  <c:v>Sellantes</c:v>
                </c:pt>
                <c:pt idx="6">
                  <c:v>Restauraciones</c:v>
                </c:pt>
                <c:pt idx="7">
                  <c:v>Endodoncias</c:v>
                </c:pt>
                <c:pt idx="8">
                  <c:v>Exodoncias Temp</c:v>
                </c:pt>
                <c:pt idx="9">
                  <c:v>Exodoncias Perm</c:v>
                </c:pt>
                <c:pt idx="10">
                  <c:v>Perno Fibra vidrio</c:v>
                </c:pt>
              </c:strCache>
            </c:strRef>
          </c:cat>
          <c:val>
            <c:numRef>
              <c:f>Hoja1!$C$43:$C$53</c:f>
              <c:numCache>
                <c:formatCode>General</c:formatCode>
                <c:ptCount val="11"/>
                <c:pt idx="0">
                  <c:v>668</c:v>
                </c:pt>
                <c:pt idx="1">
                  <c:v>566</c:v>
                </c:pt>
                <c:pt idx="2">
                  <c:v>85</c:v>
                </c:pt>
                <c:pt idx="3">
                  <c:v>27</c:v>
                </c:pt>
                <c:pt idx="4">
                  <c:v>10</c:v>
                </c:pt>
                <c:pt idx="5">
                  <c:v>80</c:v>
                </c:pt>
                <c:pt idx="6">
                  <c:v>959</c:v>
                </c:pt>
                <c:pt idx="7">
                  <c:v>10</c:v>
                </c:pt>
                <c:pt idx="8">
                  <c:v>228</c:v>
                </c:pt>
                <c:pt idx="9">
                  <c:v>56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74-41B1-96F8-398A199B3613}"/>
            </c:ext>
          </c:extLst>
        </c:ser>
        <c:ser>
          <c:idx val="1"/>
          <c:order val="1"/>
          <c:tx>
            <c:strRef>
              <c:f>Hoja1!$D$42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Hoja1!$B$43:$B$53</c:f>
              <c:strCache>
                <c:ptCount val="11"/>
                <c:pt idx="0">
                  <c:v>Profilasis</c:v>
                </c:pt>
                <c:pt idx="1">
                  <c:v>Fluor</c:v>
                </c:pt>
                <c:pt idx="2">
                  <c:v>Detartraje</c:v>
                </c:pt>
                <c:pt idx="3">
                  <c:v>Barniz de fluor</c:v>
                </c:pt>
                <c:pt idx="4">
                  <c:v>Pulpotomia</c:v>
                </c:pt>
                <c:pt idx="5">
                  <c:v>Sellantes</c:v>
                </c:pt>
                <c:pt idx="6">
                  <c:v>Restauraciones</c:v>
                </c:pt>
                <c:pt idx="7">
                  <c:v>Endodoncias</c:v>
                </c:pt>
                <c:pt idx="8">
                  <c:v>Exodoncias Temp</c:v>
                </c:pt>
                <c:pt idx="9">
                  <c:v>Exodoncias Perm</c:v>
                </c:pt>
                <c:pt idx="10">
                  <c:v>Perno Fibra vidrio</c:v>
                </c:pt>
              </c:strCache>
            </c:strRef>
          </c:cat>
          <c:val>
            <c:numRef>
              <c:f>Hoja1!$D$43:$D$53</c:f>
              <c:numCache>
                <c:formatCode>0.00%</c:formatCode>
                <c:ptCount val="11"/>
                <c:pt idx="0">
                  <c:v>0.2483271375464684</c:v>
                </c:pt>
                <c:pt idx="1">
                  <c:v>0.2104089219330855</c:v>
                </c:pt>
                <c:pt idx="2">
                  <c:v>3.1598513011152414E-2</c:v>
                </c:pt>
                <c:pt idx="3">
                  <c:v>1.0037174721189592E-2</c:v>
                </c:pt>
                <c:pt idx="4">
                  <c:v>3.7174721189591076E-3</c:v>
                </c:pt>
                <c:pt idx="5">
                  <c:v>2.9739776951672861E-2</c:v>
                </c:pt>
                <c:pt idx="6">
                  <c:v>0.35650557620817847</c:v>
                </c:pt>
                <c:pt idx="7">
                  <c:v>3.7174721189591076E-3</c:v>
                </c:pt>
                <c:pt idx="8">
                  <c:v>8.4758364312267659E-2</c:v>
                </c:pt>
                <c:pt idx="9">
                  <c:v>2.0817843866171002E-2</c:v>
                </c:pt>
                <c:pt idx="10">
                  <c:v>3.7174721189591077E-4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74-41B1-96F8-398A199B36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8369679"/>
        <c:axId val="448378415"/>
      </c:barChart>
      <c:catAx>
        <c:axId val="448369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378415"/>
        <c:crosses val="autoZero"/>
        <c:auto val="1"/>
        <c:lblAlgn val="ctr"/>
        <c:lblOffset val="100"/>
        <c:noMultiLvlLbl val="0"/>
      </c:catAx>
      <c:valAx>
        <c:axId val="4483784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3696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31750">
      <a:solidFill>
        <a:srgbClr val="FFC00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55C8-D0B6-4413-80AB-201E25A5C8A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9450-7899-4E48-B925-1FA6032C18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2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55C8-D0B6-4413-80AB-201E25A5C8A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9450-7899-4E48-B925-1FA6032C18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55C8-D0B6-4413-80AB-201E25A5C8A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9450-7899-4E48-B925-1FA6032C18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2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55C8-D0B6-4413-80AB-201E25A5C8A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9450-7899-4E48-B925-1FA6032C18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3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55C8-D0B6-4413-80AB-201E25A5C8A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9450-7899-4E48-B925-1FA6032C18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2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55C8-D0B6-4413-80AB-201E25A5C8A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9450-7899-4E48-B925-1FA6032C18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2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55C8-D0B6-4413-80AB-201E25A5C8A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9450-7899-4E48-B925-1FA6032C18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55C8-D0B6-4413-80AB-201E25A5C8A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9450-7899-4E48-B925-1FA6032C18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5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55C8-D0B6-4413-80AB-201E25A5C8A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9450-7899-4E48-B925-1FA6032C18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1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55C8-D0B6-4413-80AB-201E25A5C8A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9450-7899-4E48-B925-1FA6032C18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2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55C8-D0B6-4413-80AB-201E25A5C8A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9450-7899-4E48-B925-1FA6032C18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0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655C8-D0B6-4413-80AB-201E25A5C8A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99450-7899-4E48-B925-1FA6032C18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1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381300"/>
              </p:ext>
            </p:extLst>
          </p:nvPr>
        </p:nvGraphicFramePr>
        <p:xfrm>
          <a:off x="569378" y="5409305"/>
          <a:ext cx="5814605" cy="3059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253794"/>
              </p:ext>
            </p:extLst>
          </p:nvPr>
        </p:nvGraphicFramePr>
        <p:xfrm>
          <a:off x="807361" y="2513877"/>
          <a:ext cx="5343120" cy="2210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040">
                  <a:extLst>
                    <a:ext uri="{9D8B030D-6E8A-4147-A177-3AD203B41FA5}">
                      <a16:colId xmlns:a16="http://schemas.microsoft.com/office/drawing/2014/main" val="3491316491"/>
                    </a:ext>
                  </a:extLst>
                </a:gridCol>
                <a:gridCol w="1781040">
                  <a:extLst>
                    <a:ext uri="{9D8B030D-6E8A-4147-A177-3AD203B41FA5}">
                      <a16:colId xmlns:a16="http://schemas.microsoft.com/office/drawing/2014/main" val="1741447144"/>
                    </a:ext>
                  </a:extLst>
                </a:gridCol>
                <a:gridCol w="1781040">
                  <a:extLst>
                    <a:ext uri="{9D8B030D-6E8A-4147-A177-3AD203B41FA5}">
                      <a16:colId xmlns:a16="http://schemas.microsoft.com/office/drawing/2014/main" val="1356666121"/>
                    </a:ext>
                  </a:extLst>
                </a:gridCol>
              </a:tblGrid>
              <a:tr h="660377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CANTIDAD DE PACIENTES ATENDIDOS POR SEXO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389043533"/>
                  </a:ext>
                </a:extLst>
              </a:tr>
              <a:tr h="318449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Femenino</a:t>
                      </a:r>
                      <a:endParaRPr lang="en-U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58%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39916518"/>
                  </a:ext>
                </a:extLst>
              </a:tr>
              <a:tr h="318449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Masculino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333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42%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177052671"/>
                  </a:ext>
                </a:extLst>
              </a:tr>
              <a:tr h="318449"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304010310"/>
                  </a:ext>
                </a:extLst>
              </a:tr>
              <a:tr h="45310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Atendidos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793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451054931"/>
                  </a:ext>
                </a:extLst>
              </a:tr>
            </a:tbl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" y="279071"/>
            <a:ext cx="3409950" cy="981075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807361" y="1486902"/>
            <a:ext cx="533864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ESTADISTICAS OPERATIVO – DONANDO SONRISAS 2023</a:t>
            </a:r>
          </a:p>
          <a:p>
            <a:pPr algn="ctr"/>
            <a:r>
              <a:rPr lang="en-US" sz="1400" dirty="0" err="1" smtClean="0"/>
              <a:t>Escuela</a:t>
            </a:r>
            <a:r>
              <a:rPr lang="en-US" sz="1400" dirty="0" smtClean="0"/>
              <a:t> San Martín de </a:t>
            </a:r>
            <a:r>
              <a:rPr lang="en-US" sz="1400" dirty="0" err="1" smtClean="0"/>
              <a:t>Porres</a:t>
            </a:r>
            <a:r>
              <a:rPr lang="en-US" sz="1400" dirty="0" smtClean="0"/>
              <a:t>, San Francisco de </a:t>
            </a:r>
            <a:r>
              <a:rPr lang="en-US" sz="1400" dirty="0" err="1" smtClean="0"/>
              <a:t>Macorís</a:t>
            </a:r>
            <a:r>
              <a:rPr lang="en-US" sz="1400" dirty="0" smtClean="0"/>
              <a:t>, Prov. Duarte.</a:t>
            </a:r>
          </a:p>
          <a:p>
            <a:pPr algn="ctr"/>
            <a:r>
              <a:rPr lang="en-US" sz="1400" dirty="0" smtClean="0"/>
              <a:t>12-13-14 /</a:t>
            </a:r>
            <a:r>
              <a:rPr lang="en-US" sz="1400" dirty="0" err="1" smtClean="0"/>
              <a:t>Octubre</a:t>
            </a:r>
            <a:r>
              <a:rPr lang="en-US" sz="1400" dirty="0" smtClean="0"/>
              <a:t> / 2023.</a:t>
            </a:r>
            <a:endParaRPr lang="en-US" sz="14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807361" y="4720563"/>
            <a:ext cx="15071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Fuente: </a:t>
            </a:r>
            <a:r>
              <a:rPr lang="en-US" sz="900" dirty="0" err="1" smtClean="0"/>
              <a:t>Fichas</a:t>
            </a:r>
            <a:r>
              <a:rPr lang="en-US" sz="900" dirty="0" smtClean="0"/>
              <a:t> de </a:t>
            </a:r>
            <a:r>
              <a:rPr lang="en-US" sz="900" dirty="0" err="1" smtClean="0"/>
              <a:t>pacientes</a:t>
            </a:r>
            <a:r>
              <a:rPr lang="en-US" sz="900" dirty="0" smtClean="0"/>
              <a:t>.</a:t>
            </a:r>
            <a:endParaRPr lang="en-US" sz="9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314505" y="6939020"/>
            <a:ext cx="4187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58%</a:t>
            </a:r>
            <a:endParaRPr lang="en-US" sz="105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4810125" y="718125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42%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04917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" y="279071"/>
            <a:ext cx="3409950" cy="98107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07361" y="1450806"/>
            <a:ext cx="533864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ESTADISTICAS OPERATIVO – DONANDO SONRISAS 2023</a:t>
            </a:r>
          </a:p>
          <a:p>
            <a:pPr algn="ctr"/>
            <a:r>
              <a:rPr lang="en-US" sz="1400" dirty="0" err="1" smtClean="0"/>
              <a:t>Escuela</a:t>
            </a:r>
            <a:r>
              <a:rPr lang="en-US" sz="1400" dirty="0" smtClean="0"/>
              <a:t> San Martín de </a:t>
            </a:r>
            <a:r>
              <a:rPr lang="en-US" sz="1400" dirty="0" err="1" smtClean="0"/>
              <a:t>Porres</a:t>
            </a:r>
            <a:r>
              <a:rPr lang="en-US" sz="1400" dirty="0" smtClean="0"/>
              <a:t>, San Francisco de </a:t>
            </a:r>
            <a:r>
              <a:rPr lang="en-US" sz="1400" dirty="0" err="1" smtClean="0"/>
              <a:t>Macorís</a:t>
            </a:r>
            <a:r>
              <a:rPr lang="en-US" sz="1400" dirty="0" smtClean="0"/>
              <a:t>, Prov. Duarte.</a:t>
            </a:r>
          </a:p>
          <a:p>
            <a:pPr algn="ctr"/>
            <a:r>
              <a:rPr lang="en-US" sz="1400" dirty="0" smtClean="0"/>
              <a:t>12-13-14 /</a:t>
            </a:r>
            <a:r>
              <a:rPr lang="en-US" sz="1400" dirty="0" err="1" smtClean="0"/>
              <a:t>Octubre</a:t>
            </a:r>
            <a:r>
              <a:rPr lang="en-US" sz="1400" dirty="0" smtClean="0"/>
              <a:t> / 2023.</a:t>
            </a:r>
            <a:endParaRPr lang="en-US" sz="1400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390533"/>
              </p:ext>
            </p:extLst>
          </p:nvPr>
        </p:nvGraphicFramePr>
        <p:xfrm>
          <a:off x="807360" y="2441685"/>
          <a:ext cx="5338641" cy="33479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79547">
                  <a:extLst>
                    <a:ext uri="{9D8B030D-6E8A-4147-A177-3AD203B41FA5}">
                      <a16:colId xmlns:a16="http://schemas.microsoft.com/office/drawing/2014/main" val="3716196257"/>
                    </a:ext>
                  </a:extLst>
                </a:gridCol>
                <a:gridCol w="1779547">
                  <a:extLst>
                    <a:ext uri="{9D8B030D-6E8A-4147-A177-3AD203B41FA5}">
                      <a16:colId xmlns:a16="http://schemas.microsoft.com/office/drawing/2014/main" val="362366887"/>
                    </a:ext>
                  </a:extLst>
                </a:gridCol>
                <a:gridCol w="1779547">
                  <a:extLst>
                    <a:ext uri="{9D8B030D-6E8A-4147-A177-3AD203B41FA5}">
                      <a16:colId xmlns:a16="http://schemas.microsoft.com/office/drawing/2014/main" val="1658658759"/>
                    </a:ext>
                  </a:extLst>
                </a:gridCol>
              </a:tblGrid>
              <a:tr h="37424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CANTIDAD DE PACIENTES POR RANGO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EDAD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84284"/>
                  </a:ext>
                </a:extLst>
              </a:tr>
              <a:tr h="29737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58782423"/>
                  </a:ext>
                </a:extLst>
              </a:tr>
              <a:tr h="29737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7-10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3562169"/>
                  </a:ext>
                </a:extLst>
              </a:tr>
              <a:tr h="29737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7145623"/>
                  </a:ext>
                </a:extLst>
              </a:tr>
              <a:tr h="29737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14-16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3762528"/>
                  </a:ext>
                </a:extLst>
              </a:tr>
              <a:tr h="29737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17-20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4697550"/>
                  </a:ext>
                </a:extLst>
              </a:tr>
              <a:tr h="29737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21-24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3578110"/>
                  </a:ext>
                </a:extLst>
              </a:tr>
              <a:tr h="29737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25-30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1519852"/>
                  </a:ext>
                </a:extLst>
              </a:tr>
              <a:tr h="29737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31-40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7669178"/>
                  </a:ext>
                </a:extLst>
              </a:tr>
              <a:tr h="29737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41-60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49331"/>
                  </a:ext>
                </a:extLst>
              </a:tr>
              <a:tr h="29737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ATENDIDOS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793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15156885"/>
                  </a:ext>
                </a:extLst>
              </a:tr>
            </a:tbl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257366"/>
              </p:ext>
            </p:extLst>
          </p:nvPr>
        </p:nvGraphicFramePr>
        <p:xfrm>
          <a:off x="807361" y="6124344"/>
          <a:ext cx="533864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807360" y="5719834"/>
            <a:ext cx="15071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Fuente: </a:t>
            </a:r>
            <a:r>
              <a:rPr lang="en-US" sz="900" dirty="0" err="1" smtClean="0"/>
              <a:t>Fichas</a:t>
            </a:r>
            <a:r>
              <a:rPr lang="en-US" sz="900" dirty="0" smtClean="0"/>
              <a:t> de </a:t>
            </a:r>
            <a:r>
              <a:rPr lang="en-US" sz="900" dirty="0" err="1" smtClean="0"/>
              <a:t>pacientes</a:t>
            </a:r>
            <a:r>
              <a:rPr lang="en-US" sz="900" dirty="0" smtClean="0"/>
              <a:t>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15855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" y="279071"/>
            <a:ext cx="3409950" cy="98107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07361" y="1486902"/>
            <a:ext cx="533864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ESTADISTICAS OPERATIVO – DONANDO SONRISAS 2023</a:t>
            </a:r>
          </a:p>
          <a:p>
            <a:pPr algn="ctr"/>
            <a:r>
              <a:rPr lang="en-US" sz="1400" dirty="0" err="1" smtClean="0"/>
              <a:t>Escuela</a:t>
            </a:r>
            <a:r>
              <a:rPr lang="en-US" sz="1400" dirty="0" smtClean="0"/>
              <a:t> San Martín de </a:t>
            </a:r>
            <a:r>
              <a:rPr lang="en-US" sz="1400" dirty="0" err="1" smtClean="0"/>
              <a:t>Porres</a:t>
            </a:r>
            <a:r>
              <a:rPr lang="en-US" sz="1400" dirty="0" smtClean="0"/>
              <a:t>, San Francisco de </a:t>
            </a:r>
            <a:r>
              <a:rPr lang="en-US" sz="1400" dirty="0" err="1" smtClean="0"/>
              <a:t>Macorís</a:t>
            </a:r>
            <a:r>
              <a:rPr lang="en-US" sz="1400" dirty="0" smtClean="0"/>
              <a:t>, Prov. Duarte.</a:t>
            </a:r>
          </a:p>
          <a:p>
            <a:pPr algn="ctr"/>
            <a:r>
              <a:rPr lang="en-US" sz="1400" dirty="0" smtClean="0"/>
              <a:t>12-13-14 /</a:t>
            </a:r>
            <a:r>
              <a:rPr lang="en-US" sz="1400" dirty="0" err="1" smtClean="0"/>
              <a:t>Octubre</a:t>
            </a:r>
            <a:r>
              <a:rPr lang="en-US" sz="1400" dirty="0" smtClean="0"/>
              <a:t> / 2023.</a:t>
            </a:r>
            <a:endParaRPr lang="en-US" sz="1400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0480074"/>
              </p:ext>
            </p:extLst>
          </p:nvPr>
        </p:nvGraphicFramePr>
        <p:xfrm>
          <a:off x="725330" y="5582653"/>
          <a:ext cx="53721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683382"/>
              </p:ext>
            </p:extLst>
          </p:nvPr>
        </p:nvGraphicFramePr>
        <p:xfrm>
          <a:off x="482509" y="2381927"/>
          <a:ext cx="3006651" cy="26736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82386">
                  <a:extLst>
                    <a:ext uri="{9D8B030D-6E8A-4147-A177-3AD203B41FA5}">
                      <a16:colId xmlns:a16="http://schemas.microsoft.com/office/drawing/2014/main" val="2383112097"/>
                    </a:ext>
                  </a:extLst>
                </a:gridCol>
                <a:gridCol w="818147">
                  <a:extLst>
                    <a:ext uri="{9D8B030D-6E8A-4147-A177-3AD203B41FA5}">
                      <a16:colId xmlns:a16="http://schemas.microsoft.com/office/drawing/2014/main" val="1821338159"/>
                    </a:ext>
                  </a:extLst>
                </a:gridCol>
                <a:gridCol w="806118">
                  <a:extLst>
                    <a:ext uri="{9D8B030D-6E8A-4147-A177-3AD203B41FA5}">
                      <a16:colId xmlns:a16="http://schemas.microsoft.com/office/drawing/2014/main" val="1691114906"/>
                    </a:ext>
                  </a:extLst>
                </a:gridCol>
              </a:tblGrid>
              <a:tr h="55384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CANTIDAD PROCEDIMIENTOS REALIZADOS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069401"/>
                  </a:ext>
                </a:extLst>
              </a:tr>
              <a:tr h="295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Profilasis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24.83%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2469072"/>
                  </a:ext>
                </a:extLst>
              </a:tr>
              <a:tr h="295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21.04%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8611658"/>
                  </a:ext>
                </a:extLst>
              </a:tr>
              <a:tr h="295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Detartraje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8115020"/>
                  </a:ext>
                </a:extLst>
              </a:tr>
              <a:tr h="348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Barniz de fluor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7379875"/>
                  </a:ext>
                </a:extLst>
              </a:tr>
              <a:tr h="295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Pulpotomia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4850913"/>
                  </a:ext>
                </a:extLst>
              </a:tr>
              <a:tr h="295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Sellantes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86835"/>
                  </a:ext>
                </a:extLst>
              </a:tr>
              <a:tr h="295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Restauraciones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35.65%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1631030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165373"/>
              </p:ext>
            </p:extLst>
          </p:nvPr>
        </p:nvGraphicFramePr>
        <p:xfrm>
          <a:off x="3629026" y="2381927"/>
          <a:ext cx="2904123" cy="26736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12206">
                  <a:extLst>
                    <a:ext uri="{9D8B030D-6E8A-4147-A177-3AD203B41FA5}">
                      <a16:colId xmlns:a16="http://schemas.microsoft.com/office/drawing/2014/main" val="2383112097"/>
                    </a:ext>
                  </a:extLst>
                </a:gridCol>
                <a:gridCol w="733926">
                  <a:extLst>
                    <a:ext uri="{9D8B030D-6E8A-4147-A177-3AD203B41FA5}">
                      <a16:colId xmlns:a16="http://schemas.microsoft.com/office/drawing/2014/main" val="1821338159"/>
                    </a:ext>
                  </a:extLst>
                </a:gridCol>
                <a:gridCol w="757991">
                  <a:extLst>
                    <a:ext uri="{9D8B030D-6E8A-4147-A177-3AD203B41FA5}">
                      <a16:colId xmlns:a16="http://schemas.microsoft.com/office/drawing/2014/main" val="1691114906"/>
                    </a:ext>
                  </a:extLst>
                </a:gridCol>
              </a:tblGrid>
              <a:tr h="27011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CANTIDAD PROCEDIMIENTOS REALIZADOS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069401"/>
                  </a:ext>
                </a:extLst>
              </a:tr>
              <a:tr h="263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Endodoncias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8611658"/>
                  </a:ext>
                </a:extLst>
              </a:tr>
              <a:tr h="263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Exodoncias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Temporales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8115020"/>
                  </a:ext>
                </a:extLst>
              </a:tr>
              <a:tr h="386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Exodoncias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7379875"/>
                  </a:ext>
                </a:extLst>
              </a:tr>
              <a:tr h="263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Perno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Fibra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vidrio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0.04%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850913"/>
                  </a:ext>
                </a:extLst>
              </a:tr>
              <a:tr h="583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Procedimientos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2,690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86835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482509" y="5055537"/>
            <a:ext cx="15071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Fuente: </a:t>
            </a:r>
            <a:r>
              <a:rPr lang="en-US" sz="900" dirty="0" err="1" smtClean="0"/>
              <a:t>Fichas</a:t>
            </a:r>
            <a:r>
              <a:rPr lang="en-US" sz="900" dirty="0" smtClean="0"/>
              <a:t> de </a:t>
            </a:r>
            <a:r>
              <a:rPr lang="en-US" sz="900" dirty="0" err="1" smtClean="0"/>
              <a:t>pacientes</a:t>
            </a:r>
            <a:r>
              <a:rPr lang="en-US" sz="900" dirty="0" smtClean="0"/>
              <a:t>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12479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1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253</Words>
  <Application>Microsoft Office PowerPoint</Application>
  <PresentationFormat>Carta (216 x 279 mm)</PresentationFormat>
  <Paragraphs>106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 Garcia P.</dc:creator>
  <cp:lastModifiedBy>Julio Garcia P.</cp:lastModifiedBy>
  <cp:revision>27</cp:revision>
  <dcterms:created xsi:type="dcterms:W3CDTF">2023-10-20T18:35:27Z</dcterms:created>
  <dcterms:modified xsi:type="dcterms:W3CDTF">2023-10-20T20:20:42Z</dcterms:modified>
</cp:coreProperties>
</file>